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Now" charset="1" panose="00000500000000000000"/>
      <p:regular r:id="rId27"/>
    </p:embeddedFont>
    <p:embeddedFont>
      <p:font typeface="Now Bold" charset="1" panose="00000800000000000000"/>
      <p:regular r:id="rId28"/>
    </p:embeddedFont>
    <p:embeddedFont>
      <p:font typeface="Wedges" charset="1" panose="02000500000000000000"/>
      <p:regular r:id="rId29"/>
    </p:embeddedFont>
    <p:embeddedFont>
      <p:font typeface="Beth Ellen" charset="1" panose="00000000000000000000"/>
      <p:regular r:id="rId30"/>
    </p:embeddedFont>
    <p:embeddedFont>
      <p:font typeface="League Spartan" charset="1" panose="00000800000000000000"/>
      <p:regular r:id="rId31"/>
    </p:embeddedFont>
    <p:embeddedFont>
      <p:font typeface="Canva Sans" charset="1" panose="020B0503030501040103"/>
      <p:regular r:id="rId32"/>
    </p:embeddedFont>
    <p:embeddedFont>
      <p:font typeface="Fredoka" charset="1" panose="02000000000000000000"/>
      <p:regular r:id="rId33"/>
    </p:embeddedFont>
    <p:embeddedFont>
      <p:font typeface="Quattrocento Bold" charset="1" panose="02020802030000000404"/>
      <p:regular r:id="rId34"/>
    </p:embeddedFont>
    <p:embeddedFont>
      <p:font typeface="DM Sans" charset="1" panose="00000000000000000000"/>
      <p:regular r:id="rId35"/>
    </p:embeddedFont>
    <p:embeddedFont>
      <p:font typeface="Glacial Indifference" charset="1" panose="00000000000000000000"/>
      <p:regular r:id="rId36"/>
    </p:embeddedFont>
    <p:embeddedFont>
      <p:font typeface="Quattrocento" charset="1" panose="02020502030000000404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1.jpeg" Type="http://schemas.openxmlformats.org/officeDocument/2006/relationships/image"/><Relationship Id="rId5" Target="../media/VAGURWk8DoU.mp4" Type="http://schemas.openxmlformats.org/officeDocument/2006/relationships/video"/><Relationship Id="rId6" Target="../media/VAGURWk8DoU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535139" y="70746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29578" t="0" r="-29578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43661" y="6882795"/>
            <a:ext cx="7913921" cy="46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Now"/>
                <a:ea typeface="Now"/>
                <a:cs typeface="Now"/>
                <a:sym typeface="Now"/>
              </a:rPr>
              <a:t>BY TEAM SOCKET BURNERS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3661" y="2579765"/>
            <a:ext cx="8736823" cy="706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6"/>
              </a:lnSpc>
            </a:pPr>
            <a:r>
              <a:rPr lang="en-US" sz="4680" b="true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EN 2091 - ANALOG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3661" y="4110497"/>
            <a:ext cx="10180257" cy="218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8"/>
              </a:lnSpc>
            </a:pPr>
            <a:r>
              <a:rPr lang="en-US" sz="7123" b="true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AUTOMATIC SOLAR TRACKER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1039" y="1181181"/>
            <a:ext cx="17916961" cy="8967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347">
                <a:solidFill>
                  <a:srgbClr val="CFF4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4347" u="sng">
                <a:solidFill>
                  <a:srgbClr val="CFF4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Input Buffers:</a:t>
            </a:r>
          </a:p>
          <a:p>
            <a:pPr algn="l">
              <a:lnSpc>
                <a:spcPts val="4343"/>
              </a:lnSpc>
            </a:pPr>
          </a:p>
          <a:p>
            <a:pPr algn="l">
              <a:lnSpc>
                <a:spcPts val="4343"/>
              </a:lnSpc>
            </a:pP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</a:pPr>
            <a:r>
              <a:rPr lang="en-US" sz="274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*) Each voltage divider input has an input buffer. </a:t>
            </a: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</a:pPr>
            <a:r>
              <a:rPr lang="en-US" sz="274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*) This minimizes the current drawn by the op-amps from the voltage divider circuit.</a:t>
            </a: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</a:pPr>
            <a:r>
              <a:rPr lang="en-US" sz="274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  <a:p>
            <a:pPr algn="l">
              <a:lnSpc>
                <a:spcPts val="3791"/>
              </a:lnSpc>
            </a:pPr>
            <a:r>
              <a:rPr lang="en-US" sz="274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*) The outputs of the two buffers connected to each voltage divider are sent to the inputs of a differential amplifier. </a:t>
            </a: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</a:pPr>
            <a:r>
              <a:rPr lang="en-US" sz="274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812631" y="612912"/>
            <a:ext cx="3482714" cy="3839549"/>
          </a:xfrm>
          <a:custGeom>
            <a:avLst/>
            <a:gdLst/>
            <a:ahLst/>
            <a:cxnLst/>
            <a:rect r="r" b="b" t="t" l="l"/>
            <a:pathLst>
              <a:path h="3839549" w="3482714">
                <a:moveTo>
                  <a:pt x="0" y="0"/>
                </a:moveTo>
                <a:lnTo>
                  <a:pt x="3482714" y="0"/>
                </a:lnTo>
                <a:lnTo>
                  <a:pt x="3482714" y="3839549"/>
                </a:lnTo>
                <a:lnTo>
                  <a:pt x="0" y="3839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436461">
            <a:off x="12882184" y="7282182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3" y="0"/>
                </a:lnTo>
                <a:lnTo>
                  <a:pt x="6566183" y="6566182"/>
                </a:lnTo>
                <a:lnTo>
                  <a:pt x="0" y="6566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1039" y="735852"/>
            <a:ext cx="17916961" cy="9773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9"/>
              </a:lnSpc>
            </a:pPr>
            <a:r>
              <a:rPr lang="en-US" sz="3847">
                <a:solidFill>
                  <a:srgbClr val="051D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847" u="sng">
                <a:solidFill>
                  <a:srgbClr val="051D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Differential amplifier: </a:t>
            </a:r>
          </a:p>
          <a:p>
            <a:pPr algn="l">
              <a:lnSpc>
                <a:spcPts val="4343"/>
              </a:lnSpc>
            </a:pP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</a:pPr>
            <a:r>
              <a:rPr lang="en-US" sz="274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*) This is used to amplify the difference between the inverting </a:t>
            </a:r>
          </a:p>
          <a:p>
            <a:pPr algn="l">
              <a:lnSpc>
                <a:spcPts val="3791"/>
              </a:lnSpc>
            </a:pPr>
            <a:r>
              <a:rPr lang="en-US" sz="274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and non-inverting inputs.</a:t>
            </a: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</a:pPr>
            <a:r>
              <a:rPr lang="en-US" sz="274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*) The resistors are chosen to be equal: Therefore, the output will be directly equal to the difference.</a:t>
            </a: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</a:pPr>
            <a:r>
              <a:rPr lang="en-US" sz="274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</a:pPr>
            <a:r>
              <a:rPr lang="en-US" sz="274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208487" y="457998"/>
            <a:ext cx="2972285" cy="3615328"/>
          </a:xfrm>
          <a:custGeom>
            <a:avLst/>
            <a:gdLst/>
            <a:ahLst/>
            <a:cxnLst/>
            <a:rect r="r" b="b" t="t" l="l"/>
            <a:pathLst>
              <a:path h="3615328" w="2972285">
                <a:moveTo>
                  <a:pt x="0" y="0"/>
                </a:moveTo>
                <a:lnTo>
                  <a:pt x="2972285" y="0"/>
                </a:lnTo>
                <a:lnTo>
                  <a:pt x="2972285" y="3615328"/>
                </a:lnTo>
                <a:lnTo>
                  <a:pt x="0" y="3615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82586" y="5869165"/>
            <a:ext cx="6629962" cy="2767848"/>
          </a:xfrm>
          <a:custGeom>
            <a:avLst/>
            <a:gdLst/>
            <a:ahLst/>
            <a:cxnLst/>
            <a:rect r="r" b="b" t="t" l="l"/>
            <a:pathLst>
              <a:path h="2767848" w="6629962">
                <a:moveTo>
                  <a:pt x="0" y="0"/>
                </a:moveTo>
                <a:lnTo>
                  <a:pt x="6629962" y="0"/>
                </a:lnTo>
                <a:lnTo>
                  <a:pt x="6629962" y="2767848"/>
                </a:lnTo>
                <a:lnTo>
                  <a:pt x="0" y="2767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22384" y="5143500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187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0008" y="8806669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8"/>
                </a:lnTo>
                <a:lnTo>
                  <a:pt x="0" y="1802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87361" y="-54747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19" y="0"/>
                </a:lnTo>
                <a:lnTo>
                  <a:pt x="2293319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455764" y="-222557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73191" y="1565325"/>
            <a:ext cx="13714170" cy="8142788"/>
          </a:xfrm>
          <a:custGeom>
            <a:avLst/>
            <a:gdLst/>
            <a:ahLst/>
            <a:cxnLst/>
            <a:rect r="r" b="b" t="t" l="l"/>
            <a:pathLst>
              <a:path h="8142788" w="13714170">
                <a:moveTo>
                  <a:pt x="0" y="0"/>
                </a:moveTo>
                <a:lnTo>
                  <a:pt x="13714170" y="0"/>
                </a:lnTo>
                <a:lnTo>
                  <a:pt x="13714170" y="8142788"/>
                </a:lnTo>
                <a:lnTo>
                  <a:pt x="0" y="8142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37525" y="346776"/>
            <a:ext cx="10429995" cy="752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3"/>
              </a:lnSpc>
              <a:spcBef>
                <a:spcPct val="0"/>
              </a:spcBef>
            </a:pPr>
            <a:r>
              <a:rPr lang="en-US" b="true" sz="448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PID CONTROLLER IMPLEMENTATION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2717" y="1853944"/>
            <a:ext cx="12360572" cy="8165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2"/>
              </a:lnSpc>
            </a:pPr>
            <a:r>
              <a:rPr lang="en-US" sz="4175" u="sng">
                <a:solidFill>
                  <a:srgbClr val="CFF4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Proportional Controller : </a:t>
            </a:r>
          </a:p>
          <a:p>
            <a:pPr algn="l">
              <a:lnSpc>
                <a:spcPts val="5113"/>
              </a:lnSpc>
            </a:pPr>
          </a:p>
          <a:p>
            <a:pPr algn="l">
              <a:lnSpc>
                <a:spcPts val="5113"/>
              </a:lnSpc>
            </a:pPr>
          </a:p>
          <a:p>
            <a:pPr algn="l">
              <a:lnSpc>
                <a:spcPts val="4463"/>
              </a:lnSpc>
            </a:pPr>
          </a:p>
          <a:p>
            <a:pPr algn="l">
              <a:lnSpc>
                <a:spcPts val="4463"/>
              </a:lnSpc>
            </a:pPr>
            <a:r>
              <a:rPr lang="en-US" sz="323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*)  This is the proportional part of the PID controller.</a:t>
            </a:r>
          </a:p>
          <a:p>
            <a:pPr algn="l">
              <a:lnSpc>
                <a:spcPts val="4463"/>
              </a:lnSpc>
            </a:pPr>
          </a:p>
          <a:p>
            <a:pPr algn="l">
              <a:lnSpc>
                <a:spcPts val="4463"/>
              </a:lnSpc>
            </a:pPr>
            <a:r>
              <a:rPr lang="en-US" sz="323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*)The proportional part of the circuit is implemented as an</a:t>
            </a:r>
          </a:p>
          <a:p>
            <a:pPr algn="l">
              <a:lnSpc>
                <a:spcPts val="4463"/>
              </a:lnSpc>
            </a:pPr>
            <a:r>
              <a:rPr lang="en-US" sz="323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inverting amplifier. </a:t>
            </a:r>
          </a:p>
          <a:p>
            <a:pPr algn="l">
              <a:lnSpc>
                <a:spcPts val="4463"/>
              </a:lnSpc>
            </a:pPr>
          </a:p>
          <a:p>
            <a:pPr algn="l">
              <a:lnSpc>
                <a:spcPts val="4463"/>
              </a:lnSpc>
            </a:pPr>
            <a:r>
              <a:rPr lang="en-US" sz="323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*) The resistors are chosen to make the gain equal to -1.</a:t>
            </a:r>
          </a:p>
          <a:p>
            <a:pPr algn="l">
              <a:lnSpc>
                <a:spcPts val="4463"/>
              </a:lnSpc>
            </a:pPr>
          </a:p>
          <a:p>
            <a:pPr algn="l">
              <a:lnSpc>
                <a:spcPts val="4463"/>
              </a:lnSpc>
            </a:pPr>
            <a:r>
              <a:rPr lang="en-US" sz="323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  <a:p>
            <a:pPr algn="l">
              <a:lnSpc>
                <a:spcPts val="4463"/>
              </a:lnSpc>
            </a:pPr>
          </a:p>
          <a:p>
            <a:pPr algn="l">
              <a:lnSpc>
                <a:spcPts val="4463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019499" y="581532"/>
            <a:ext cx="4786699" cy="4442655"/>
          </a:xfrm>
          <a:custGeom>
            <a:avLst/>
            <a:gdLst/>
            <a:ahLst/>
            <a:cxnLst/>
            <a:rect r="r" b="b" t="t" l="l"/>
            <a:pathLst>
              <a:path h="4442655" w="4786699">
                <a:moveTo>
                  <a:pt x="0" y="0"/>
                </a:moveTo>
                <a:lnTo>
                  <a:pt x="4786699" y="0"/>
                </a:lnTo>
                <a:lnTo>
                  <a:pt x="4786699" y="4442655"/>
                </a:lnTo>
                <a:lnTo>
                  <a:pt x="0" y="4442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16880" y="476757"/>
            <a:ext cx="9454448" cy="1006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1"/>
              </a:lnSpc>
              <a:spcBef>
                <a:spcPct val="0"/>
              </a:spcBef>
            </a:pPr>
            <a:r>
              <a:rPr lang="en-US" b="true" sz="587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PID GENERATION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13404899" y="748881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00720" y="7515520"/>
            <a:ext cx="2771480" cy="2771480"/>
          </a:xfrm>
          <a:custGeom>
            <a:avLst/>
            <a:gdLst/>
            <a:ahLst/>
            <a:cxnLst/>
            <a:rect r="r" b="b" t="t" l="l"/>
            <a:pathLst>
              <a:path h="2771480" w="2771480">
                <a:moveTo>
                  <a:pt x="0" y="0"/>
                </a:moveTo>
                <a:lnTo>
                  <a:pt x="2771480" y="0"/>
                </a:lnTo>
                <a:lnTo>
                  <a:pt x="2771480" y="2771480"/>
                </a:lnTo>
                <a:lnTo>
                  <a:pt x="0" y="27714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891" y="685302"/>
            <a:ext cx="17746217" cy="9286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2"/>
              </a:lnSpc>
            </a:pPr>
            <a:r>
              <a:rPr lang="en-US" sz="4175" u="sng">
                <a:solidFill>
                  <a:srgbClr val="CFF4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Integral Controller : </a:t>
            </a:r>
          </a:p>
          <a:p>
            <a:pPr algn="l">
              <a:lnSpc>
                <a:spcPts val="5113"/>
              </a:lnSpc>
            </a:pPr>
          </a:p>
          <a:p>
            <a:pPr algn="l">
              <a:lnSpc>
                <a:spcPts val="5113"/>
              </a:lnSpc>
            </a:pPr>
          </a:p>
          <a:p>
            <a:pPr algn="l">
              <a:lnSpc>
                <a:spcPts val="4463"/>
              </a:lnSpc>
            </a:pPr>
          </a:p>
          <a:p>
            <a:pPr algn="l">
              <a:lnSpc>
                <a:spcPts val="4463"/>
              </a:lnSpc>
            </a:pPr>
            <a:r>
              <a:rPr lang="en-US" sz="323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*)  This is the Integral part of the PID controller.</a:t>
            </a:r>
          </a:p>
          <a:p>
            <a:pPr algn="l">
              <a:lnSpc>
                <a:spcPts val="4463"/>
              </a:lnSpc>
            </a:pPr>
          </a:p>
          <a:p>
            <a:pPr algn="l">
              <a:lnSpc>
                <a:spcPts val="4463"/>
              </a:lnSpc>
            </a:pPr>
          </a:p>
          <a:p>
            <a:pPr algn="l">
              <a:lnSpc>
                <a:spcPts val="4463"/>
              </a:lnSpc>
            </a:pPr>
            <a:r>
              <a:rPr lang="en-US" sz="323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*)This circuit is used to integrate the error signal.</a:t>
            </a:r>
          </a:p>
          <a:p>
            <a:pPr algn="l">
              <a:lnSpc>
                <a:spcPts val="4463"/>
              </a:lnSpc>
            </a:pPr>
          </a:p>
          <a:p>
            <a:pPr algn="l">
              <a:lnSpc>
                <a:spcPts val="4463"/>
              </a:lnSpc>
            </a:pPr>
          </a:p>
          <a:p>
            <a:pPr algn="l">
              <a:lnSpc>
                <a:spcPts val="4463"/>
              </a:lnSpc>
            </a:pPr>
            <a:r>
              <a:rPr lang="en-US" sz="323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*) Resistors are added in parallel to the capacitor to minimize any DC signal that can be integrated. </a:t>
            </a:r>
          </a:p>
          <a:p>
            <a:pPr algn="l">
              <a:lnSpc>
                <a:spcPts val="4463"/>
              </a:lnSpc>
            </a:pPr>
          </a:p>
          <a:p>
            <a:pPr algn="l">
              <a:lnSpc>
                <a:spcPts val="4463"/>
              </a:lnSpc>
            </a:pPr>
            <a:r>
              <a:rPr lang="en-US" sz="323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  <a:p>
            <a:pPr algn="l">
              <a:lnSpc>
                <a:spcPts val="4463"/>
              </a:lnSpc>
            </a:pPr>
          </a:p>
          <a:p>
            <a:pPr algn="l">
              <a:lnSpc>
                <a:spcPts val="4463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438373" y="473943"/>
            <a:ext cx="5389747" cy="4446893"/>
          </a:xfrm>
          <a:custGeom>
            <a:avLst/>
            <a:gdLst/>
            <a:ahLst/>
            <a:cxnLst/>
            <a:rect r="r" b="b" t="t" l="l"/>
            <a:pathLst>
              <a:path h="4446893" w="5389747">
                <a:moveTo>
                  <a:pt x="0" y="0"/>
                </a:moveTo>
                <a:lnTo>
                  <a:pt x="5389746" y="0"/>
                </a:lnTo>
                <a:lnTo>
                  <a:pt x="5389746" y="4446892"/>
                </a:lnTo>
                <a:lnTo>
                  <a:pt x="0" y="444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65683" y="7816429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8828935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5C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5424" y="1189598"/>
            <a:ext cx="13013888" cy="8535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2"/>
              </a:lnSpc>
            </a:pPr>
            <a:r>
              <a:rPr lang="en-US" sz="4175" u="sng">
                <a:solidFill>
                  <a:srgbClr val="FF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Derivative Controller : </a:t>
            </a:r>
          </a:p>
          <a:p>
            <a:pPr algn="l">
              <a:lnSpc>
                <a:spcPts val="5113"/>
              </a:lnSpc>
            </a:pPr>
          </a:p>
          <a:p>
            <a:pPr algn="l">
              <a:lnSpc>
                <a:spcPts val="5113"/>
              </a:lnSpc>
            </a:pPr>
          </a:p>
          <a:p>
            <a:pPr algn="l">
              <a:lnSpc>
                <a:spcPts val="4739"/>
              </a:lnSpc>
            </a:pPr>
            <a:r>
              <a:rPr lang="en-US" sz="3434">
                <a:solidFill>
                  <a:srgbClr val="FF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*) This is the Derivative part of the PID controller.</a:t>
            </a:r>
          </a:p>
          <a:p>
            <a:pPr algn="l">
              <a:lnSpc>
                <a:spcPts val="4739"/>
              </a:lnSpc>
            </a:pPr>
          </a:p>
          <a:p>
            <a:pPr algn="l">
              <a:lnSpc>
                <a:spcPts val="4739"/>
              </a:lnSpc>
            </a:pPr>
          </a:p>
          <a:p>
            <a:pPr algn="l">
              <a:lnSpc>
                <a:spcPts val="4739"/>
              </a:lnSpc>
            </a:pPr>
            <a:r>
              <a:rPr lang="en-US" sz="3434">
                <a:solidFill>
                  <a:srgbClr val="FF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*)This circuit is used to differentiate the error signal.</a:t>
            </a:r>
          </a:p>
          <a:p>
            <a:pPr algn="l">
              <a:lnSpc>
                <a:spcPts val="4739"/>
              </a:lnSpc>
            </a:pPr>
          </a:p>
          <a:p>
            <a:pPr algn="l">
              <a:lnSpc>
                <a:spcPts val="4739"/>
              </a:lnSpc>
            </a:pPr>
          </a:p>
          <a:p>
            <a:pPr algn="l">
              <a:lnSpc>
                <a:spcPts val="4739"/>
              </a:lnSpc>
            </a:pPr>
            <a:r>
              <a:rPr lang="en-US" sz="3434">
                <a:solidFill>
                  <a:srgbClr val="FF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*) This can be used to control the output based on sudden </a:t>
            </a:r>
          </a:p>
          <a:p>
            <a:pPr algn="l">
              <a:lnSpc>
                <a:spcPts val="4739"/>
              </a:lnSpc>
            </a:pPr>
            <a:r>
              <a:rPr lang="en-US" sz="3434">
                <a:solidFill>
                  <a:srgbClr val="FF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changes in the input.</a:t>
            </a:r>
          </a:p>
          <a:p>
            <a:pPr algn="l">
              <a:lnSpc>
                <a:spcPts val="4739"/>
              </a:lnSpc>
            </a:pPr>
            <a:r>
              <a:rPr lang="en-US" sz="3434">
                <a:solidFill>
                  <a:srgbClr val="FF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  <a:p>
            <a:pPr algn="l">
              <a:lnSpc>
                <a:spcPts val="4463"/>
              </a:lnSpc>
            </a:pPr>
          </a:p>
          <a:p>
            <a:pPr algn="l">
              <a:lnSpc>
                <a:spcPts val="4463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64382" y="186961"/>
            <a:ext cx="5571407" cy="5308450"/>
          </a:xfrm>
          <a:custGeom>
            <a:avLst/>
            <a:gdLst/>
            <a:ahLst/>
            <a:cxnLst/>
            <a:rect r="r" b="b" t="t" l="l"/>
            <a:pathLst>
              <a:path h="5308450" w="5571407">
                <a:moveTo>
                  <a:pt x="0" y="0"/>
                </a:moveTo>
                <a:lnTo>
                  <a:pt x="5571407" y="0"/>
                </a:lnTo>
                <a:lnTo>
                  <a:pt x="5571407" y="5308450"/>
                </a:lnTo>
                <a:lnTo>
                  <a:pt x="0" y="5308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436461">
            <a:off x="13257495" y="7242034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2"/>
                </a:lnTo>
                <a:lnTo>
                  <a:pt x="0" y="6566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96273" y="4102600"/>
            <a:ext cx="5896605" cy="5821964"/>
          </a:xfrm>
          <a:custGeom>
            <a:avLst/>
            <a:gdLst/>
            <a:ahLst/>
            <a:cxnLst/>
            <a:rect r="r" b="b" t="t" l="l"/>
            <a:pathLst>
              <a:path h="5821964" w="5896605">
                <a:moveTo>
                  <a:pt x="0" y="0"/>
                </a:moveTo>
                <a:lnTo>
                  <a:pt x="5896605" y="0"/>
                </a:lnTo>
                <a:lnTo>
                  <a:pt x="5896605" y="5821964"/>
                </a:lnTo>
                <a:lnTo>
                  <a:pt x="0" y="5821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145DA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82575" y="830700"/>
            <a:ext cx="6170202" cy="754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3"/>
              </a:lnSpc>
              <a:spcBef>
                <a:spcPct val="0"/>
              </a:spcBef>
            </a:pPr>
            <a:r>
              <a:rPr lang="en-US" b="true" sz="4487" u="sng">
                <a:solidFill>
                  <a:srgbClr val="F5FFF5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Weighted Adder: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044099"/>
            <a:ext cx="18288000" cy="1535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3"/>
              </a:lnSpc>
              <a:spcBef>
                <a:spcPct val="0"/>
              </a:spcBef>
            </a:pPr>
            <a:r>
              <a:rPr lang="en-US" sz="4487">
                <a:solidFill>
                  <a:srgbClr val="CFF4FF"/>
                </a:solidFill>
                <a:latin typeface="DM Sans"/>
                <a:ea typeface="DM Sans"/>
                <a:cs typeface="DM Sans"/>
                <a:sym typeface="DM Sans"/>
              </a:rPr>
              <a:t>A weighted adder is used to add the outputs of the P, I and D controllers.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3316535" y="6879983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7515520"/>
            <a:ext cx="2771480" cy="2771480"/>
          </a:xfrm>
          <a:custGeom>
            <a:avLst/>
            <a:gdLst/>
            <a:ahLst/>
            <a:cxnLst/>
            <a:rect r="r" b="b" t="t" l="l"/>
            <a:pathLst>
              <a:path h="2771480" w="2771480">
                <a:moveTo>
                  <a:pt x="0" y="0"/>
                </a:moveTo>
                <a:lnTo>
                  <a:pt x="2771480" y="0"/>
                </a:lnTo>
                <a:lnTo>
                  <a:pt x="2771480" y="2771480"/>
                </a:lnTo>
                <a:lnTo>
                  <a:pt x="0" y="27714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73560" y="-1385740"/>
            <a:ext cx="2771480" cy="2771480"/>
          </a:xfrm>
          <a:custGeom>
            <a:avLst/>
            <a:gdLst/>
            <a:ahLst/>
            <a:cxnLst/>
            <a:rect r="r" b="b" t="t" l="l"/>
            <a:pathLst>
              <a:path h="2771480" w="2771480">
                <a:moveTo>
                  <a:pt x="0" y="0"/>
                </a:moveTo>
                <a:lnTo>
                  <a:pt x="2771480" y="0"/>
                </a:lnTo>
                <a:lnTo>
                  <a:pt x="2771480" y="2771480"/>
                </a:lnTo>
                <a:lnTo>
                  <a:pt x="0" y="27714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615544">
            <a:off x="10641988" y="86943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2" y="0"/>
                </a:lnTo>
                <a:lnTo>
                  <a:pt x="13544802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37172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56993" y="588123"/>
            <a:ext cx="13189148" cy="804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6"/>
              </a:lnSpc>
              <a:spcBef>
                <a:spcPct val="0"/>
              </a:spcBef>
            </a:pPr>
            <a:r>
              <a:rPr lang="en-US" b="true" sz="4787">
                <a:solidFill>
                  <a:srgbClr val="4BD1FB"/>
                </a:solidFill>
                <a:latin typeface="Now Bold"/>
                <a:ea typeface="Now Bold"/>
                <a:cs typeface="Now Bold"/>
                <a:sym typeface="Now Bold"/>
              </a:rPr>
              <a:t>PWM GENERATION FOR MOTOR CONTROL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307352"/>
            <a:ext cx="18288000" cy="8338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0944" indent="-430472" lvl="1">
              <a:lnSpc>
                <a:spcPts val="5503"/>
              </a:lnSpc>
              <a:buFont typeface="Arial"/>
              <a:buChar char="•"/>
            </a:pPr>
            <a:r>
              <a:rPr lang="en-US" sz="398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Pulse Width Modulation (PWM): Used to control motor speed.</a:t>
            </a:r>
          </a:p>
          <a:p>
            <a:pPr algn="just">
              <a:lnSpc>
                <a:spcPts val="5503"/>
              </a:lnSpc>
            </a:pPr>
          </a:p>
          <a:p>
            <a:pPr algn="just" marL="860944" indent="-430472" lvl="1">
              <a:lnSpc>
                <a:spcPts val="5503"/>
              </a:lnSpc>
              <a:buFont typeface="Arial"/>
              <a:buChar char="•"/>
            </a:pPr>
            <a:r>
              <a:rPr lang="en-US" sz="398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Signal Generation:</a:t>
            </a:r>
          </a:p>
          <a:p>
            <a:pPr algn="just" marL="1721888" indent="-573963" lvl="2">
              <a:lnSpc>
                <a:spcPts val="5503"/>
              </a:lnSpc>
              <a:buFont typeface="Arial"/>
              <a:buChar char="⚬"/>
            </a:pPr>
            <a:r>
              <a:rPr lang="en-US" sz="398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triangular wave is produced by differentiating a square wave.</a:t>
            </a:r>
          </a:p>
          <a:p>
            <a:pPr algn="just" marL="1721888" indent="-573963" lvl="2">
              <a:lnSpc>
                <a:spcPts val="5503"/>
              </a:lnSpc>
              <a:buFont typeface="Arial"/>
              <a:buChar char="⚬"/>
            </a:pPr>
            <a:r>
              <a:rPr lang="en-US" sz="398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triangular wave and PID output are rectified using precision rectifier circuits.</a:t>
            </a:r>
          </a:p>
          <a:p>
            <a:pPr algn="just" marL="1721888" indent="-573963" lvl="2">
              <a:lnSpc>
                <a:spcPts val="5503"/>
              </a:lnSpc>
              <a:buFont typeface="Arial"/>
              <a:buChar char="⚬"/>
            </a:pPr>
            <a:r>
              <a:rPr lang="en-US" sz="398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comparator compares these signals, generating the required PWM duty cycle.</a:t>
            </a:r>
          </a:p>
          <a:p>
            <a:pPr algn="just">
              <a:lnSpc>
                <a:spcPts val="5503"/>
              </a:lnSpc>
            </a:pPr>
          </a:p>
          <a:p>
            <a:pPr algn="just" marL="860944" indent="-430472" lvl="1">
              <a:lnSpc>
                <a:spcPts val="5503"/>
              </a:lnSpc>
              <a:buFont typeface="Arial"/>
              <a:buChar char="•"/>
            </a:pPr>
            <a:r>
              <a:rPr lang="en-US" sz="398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Motor Direction Control:</a:t>
            </a:r>
          </a:p>
          <a:p>
            <a:pPr algn="just" marL="1721888" indent="-573963" lvl="2">
              <a:lnSpc>
                <a:spcPts val="5503"/>
              </a:lnSpc>
              <a:buFont typeface="Arial"/>
              <a:buChar char="⚬"/>
            </a:pPr>
            <a:r>
              <a:rPr lang="en-US" sz="398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Two comparators check whether the PID output is positive or negative.</a:t>
            </a:r>
          </a:p>
          <a:p>
            <a:pPr algn="just" marL="1721888" indent="-573963" lvl="2">
              <a:lnSpc>
                <a:spcPts val="5503"/>
              </a:lnSpc>
              <a:buFont typeface="Arial"/>
              <a:buChar char="⚬"/>
            </a:pPr>
            <a:r>
              <a:rPr lang="en-US" sz="398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Based on this, transistors control the motor's direction.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978256" y="-403055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2" y="0"/>
                </a:lnTo>
                <a:lnTo>
                  <a:pt x="5956512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40762" y="2848361"/>
            <a:ext cx="12623521" cy="6674687"/>
          </a:xfrm>
          <a:custGeom>
            <a:avLst/>
            <a:gdLst/>
            <a:ahLst/>
            <a:cxnLst/>
            <a:rect r="r" b="b" t="t" l="l"/>
            <a:pathLst>
              <a:path h="6674687" w="12623521">
                <a:moveTo>
                  <a:pt x="0" y="0"/>
                </a:moveTo>
                <a:lnTo>
                  <a:pt x="12623521" y="0"/>
                </a:lnTo>
                <a:lnTo>
                  <a:pt x="12623521" y="6674686"/>
                </a:lnTo>
                <a:lnTo>
                  <a:pt x="0" y="6674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21859" y="346776"/>
            <a:ext cx="9661327" cy="233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3"/>
              </a:lnSpc>
            </a:pPr>
            <a:r>
              <a:rPr lang="en-US" b="true" sz="448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TRIANGULAR WAVE GENERATION</a:t>
            </a:r>
          </a:p>
          <a:p>
            <a:pPr algn="ctr">
              <a:lnSpc>
                <a:spcPts val="6193"/>
              </a:lnSpc>
            </a:pPr>
            <a:r>
              <a:rPr lang="en-US" b="true" sz="448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AND</a:t>
            </a:r>
          </a:p>
          <a:p>
            <a:pPr algn="ctr">
              <a:lnSpc>
                <a:spcPts val="6193"/>
              </a:lnSpc>
              <a:spcBef>
                <a:spcPct val="0"/>
              </a:spcBef>
            </a:pPr>
            <a:r>
              <a:rPr lang="en-US" b="true" sz="448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RECTIFICATION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0436461">
            <a:off x="-2974754" y="-3020441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15877" y="4599603"/>
            <a:ext cx="7607426" cy="4906790"/>
          </a:xfrm>
          <a:custGeom>
            <a:avLst/>
            <a:gdLst/>
            <a:ahLst/>
            <a:cxnLst/>
            <a:rect r="r" b="b" t="t" l="l"/>
            <a:pathLst>
              <a:path h="4906790" w="7607426">
                <a:moveTo>
                  <a:pt x="0" y="0"/>
                </a:moveTo>
                <a:lnTo>
                  <a:pt x="7607426" y="0"/>
                </a:lnTo>
                <a:lnTo>
                  <a:pt x="7607426" y="4906789"/>
                </a:lnTo>
                <a:lnTo>
                  <a:pt x="0" y="49067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77413" y="346776"/>
            <a:ext cx="5550218" cy="752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3"/>
              </a:lnSpc>
              <a:spcBef>
                <a:spcPct val="0"/>
              </a:spcBef>
            </a:pPr>
            <a:r>
              <a:rPr lang="en-US" b="true" sz="448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PWM GENERATION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2575" y="2196553"/>
            <a:ext cx="17259300" cy="176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5"/>
              </a:lnSpc>
              <a:spcBef>
                <a:spcPct val="0"/>
              </a:spcBef>
            </a:pPr>
            <a:r>
              <a:rPr lang="en-US" sz="3387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*) T</a:t>
            </a:r>
            <a:r>
              <a:rPr lang="en-US" sz="3387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he rectified triangle wave and rectified PID output signal are sent through a</a:t>
            </a:r>
          </a:p>
          <a:p>
            <a:pPr algn="ctr">
              <a:lnSpc>
                <a:spcPts val="4675"/>
              </a:lnSpc>
              <a:spcBef>
                <a:spcPct val="0"/>
              </a:spcBef>
            </a:pPr>
            <a:r>
              <a:rPr lang="en-US" sz="3387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 comparator to generate a PWM signal of required duty cycle in order to control the motors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436461">
            <a:off x="13576443" y="6643203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2"/>
                </a:lnTo>
                <a:lnTo>
                  <a:pt x="0" y="6566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70549" y="7515520"/>
            <a:ext cx="2771480" cy="2771480"/>
          </a:xfrm>
          <a:custGeom>
            <a:avLst/>
            <a:gdLst/>
            <a:ahLst/>
            <a:cxnLst/>
            <a:rect r="r" b="b" t="t" l="l"/>
            <a:pathLst>
              <a:path h="2771480" w="2771480">
                <a:moveTo>
                  <a:pt x="0" y="0"/>
                </a:moveTo>
                <a:lnTo>
                  <a:pt x="2771480" y="0"/>
                </a:lnTo>
                <a:lnTo>
                  <a:pt x="2771480" y="2771480"/>
                </a:lnTo>
                <a:lnTo>
                  <a:pt x="0" y="27714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19717" y="532076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5" y="0"/>
                </a:lnTo>
                <a:lnTo>
                  <a:pt x="9077445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33978" y="1038225"/>
            <a:ext cx="10220044" cy="146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658"/>
              </a:lnSpc>
              <a:spcBef>
                <a:spcPct val="0"/>
              </a:spcBef>
            </a:pPr>
            <a:r>
              <a:rPr lang="en-US" b="true" sz="9715">
                <a:solidFill>
                  <a:srgbClr val="CFF4FF"/>
                </a:solidFill>
                <a:latin typeface="Now Bold"/>
                <a:ea typeface="Now Bold"/>
                <a:cs typeface="Now Bold"/>
                <a:sym typeface="Now Bold"/>
              </a:rPr>
              <a:t>OVERVIEW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033978" y="2707485"/>
            <a:ext cx="3165172" cy="2753479"/>
            <a:chOff x="0" y="0"/>
            <a:chExt cx="991873" cy="8628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991873" cy="891435"/>
            </a:xfrm>
            <a:prstGeom prst="rect">
              <a:avLst/>
            </a:prstGeom>
          </p:spPr>
          <p:txBody>
            <a:bodyPr anchor="ctr" rtlCol="false" tIns="61533" lIns="61533" bIns="61533" rIns="61533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V="true">
            <a:off x="4212398" y="4592639"/>
            <a:ext cx="2668621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7495717" y="2707485"/>
            <a:ext cx="3165172" cy="2753479"/>
            <a:chOff x="0" y="0"/>
            <a:chExt cx="991873" cy="8628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991873" cy="891435"/>
            </a:xfrm>
            <a:prstGeom prst="rect">
              <a:avLst/>
            </a:prstGeom>
          </p:spPr>
          <p:txBody>
            <a:bodyPr anchor="ctr" rtlCol="false" tIns="61533" lIns="61533" bIns="61533" rIns="61533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7674137" y="4592639"/>
            <a:ext cx="2668621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4033978" y="6082852"/>
            <a:ext cx="3165172" cy="2728619"/>
            <a:chOff x="0" y="0"/>
            <a:chExt cx="991873" cy="8550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991873" cy="883645"/>
            </a:xfrm>
            <a:prstGeom prst="rect">
              <a:avLst/>
            </a:prstGeom>
          </p:spPr>
          <p:txBody>
            <a:bodyPr anchor="ctr" rtlCol="false" tIns="61533" lIns="61533" bIns="61533" rIns="61533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V="true">
            <a:off x="4212398" y="7968006"/>
            <a:ext cx="2668621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7495717" y="6082852"/>
            <a:ext cx="3165172" cy="2728619"/>
            <a:chOff x="0" y="0"/>
            <a:chExt cx="991873" cy="8550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991873" cy="883645"/>
            </a:xfrm>
            <a:prstGeom prst="rect">
              <a:avLst/>
            </a:prstGeom>
          </p:spPr>
          <p:txBody>
            <a:bodyPr anchor="ctr" rtlCol="false" tIns="61533" lIns="61533" bIns="61533" rIns="61533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 flipV="true">
            <a:off x="7675841" y="7944193"/>
            <a:ext cx="2668621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10960865" y="2707485"/>
            <a:ext cx="3165172" cy="2753479"/>
            <a:chOff x="0" y="0"/>
            <a:chExt cx="991873" cy="8628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991873" cy="891435"/>
            </a:xfrm>
            <a:prstGeom prst="rect">
              <a:avLst/>
            </a:prstGeom>
          </p:spPr>
          <p:txBody>
            <a:bodyPr anchor="ctr" rtlCol="false" tIns="61533" lIns="61533" bIns="61533" rIns="61533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 flipV="true">
            <a:off x="11139285" y="4592639"/>
            <a:ext cx="2668621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10960865" y="6082852"/>
            <a:ext cx="3165172" cy="2728619"/>
            <a:chOff x="0" y="0"/>
            <a:chExt cx="991873" cy="85507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991873" cy="883645"/>
            </a:xfrm>
            <a:prstGeom prst="rect">
              <a:avLst/>
            </a:prstGeom>
          </p:spPr>
          <p:txBody>
            <a:bodyPr anchor="ctr" rtlCol="false" tIns="61533" lIns="61533" bIns="61533" rIns="61533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7" id="27"/>
          <p:cNvSpPr/>
          <p:nvPr/>
        </p:nvSpPr>
        <p:spPr>
          <a:xfrm flipV="true">
            <a:off x="11139285" y="7968006"/>
            <a:ext cx="2668621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4212398" y="4788913"/>
            <a:ext cx="2808333" cy="38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5"/>
              </a:lnSpc>
            </a:pPr>
            <a:r>
              <a:rPr lang="en-US" sz="2286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INTRODUCTION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592750" y="2891809"/>
            <a:ext cx="2047629" cy="116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6"/>
              </a:lnSpc>
            </a:pPr>
            <a:r>
              <a:rPr lang="en-US" sz="6946">
                <a:solidFill>
                  <a:srgbClr val="FFFFFF"/>
                </a:solidFill>
                <a:latin typeface="Beth Ellen"/>
                <a:ea typeface="Beth Ellen"/>
                <a:cs typeface="Beth Ellen"/>
                <a:sym typeface="Beth Ellen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54488" y="2891809"/>
            <a:ext cx="2047629" cy="116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6"/>
              </a:lnSpc>
            </a:pPr>
            <a:r>
              <a:rPr lang="en-US" sz="6946">
                <a:solidFill>
                  <a:srgbClr val="FFFFFF"/>
                </a:solidFill>
                <a:latin typeface="Beth Ellen"/>
                <a:ea typeface="Beth Ellen"/>
                <a:cs typeface="Beth Ellen"/>
                <a:sym typeface="Beth Ellen"/>
              </a:rPr>
              <a:t>02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212398" y="8164280"/>
            <a:ext cx="2808333" cy="38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5"/>
              </a:lnSpc>
            </a:pPr>
            <a:r>
              <a:rPr lang="en-US" sz="2286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key componenets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592750" y="6267176"/>
            <a:ext cx="2047629" cy="116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6"/>
              </a:lnSpc>
            </a:pPr>
            <a:r>
              <a:rPr lang="en-US" sz="6946">
                <a:solidFill>
                  <a:srgbClr val="FFFFFF"/>
                </a:solidFill>
                <a:latin typeface="Beth Ellen"/>
                <a:ea typeface="Beth Ellen"/>
                <a:cs typeface="Beth Ellen"/>
                <a:sym typeface="Beth Ellen"/>
              </a:rPr>
              <a:t>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674137" y="8029918"/>
            <a:ext cx="2808333" cy="785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5"/>
              </a:lnSpc>
            </a:pPr>
            <a:r>
              <a:rPr lang="en-US" sz="2286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Future improvements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054488" y="6267176"/>
            <a:ext cx="2047629" cy="116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6"/>
              </a:lnSpc>
            </a:pPr>
            <a:r>
              <a:rPr lang="en-US" sz="6946">
                <a:solidFill>
                  <a:srgbClr val="FFFFFF"/>
                </a:solidFill>
                <a:latin typeface="Beth Ellen"/>
                <a:ea typeface="Beth Ellen"/>
                <a:cs typeface="Beth Ellen"/>
                <a:sym typeface="Beth Ellen"/>
              </a:rPr>
              <a:t>05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139285" y="4788913"/>
            <a:ext cx="2808333" cy="38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5"/>
              </a:lnSpc>
            </a:pPr>
            <a:r>
              <a:rPr lang="en-US" sz="2286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system overview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519637" y="2891809"/>
            <a:ext cx="2047629" cy="116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6"/>
              </a:lnSpc>
            </a:pPr>
            <a:r>
              <a:rPr lang="en-US" sz="6946">
                <a:solidFill>
                  <a:srgbClr val="FFFFFF"/>
                </a:solidFill>
                <a:latin typeface="Beth Ellen"/>
                <a:ea typeface="Beth Ellen"/>
                <a:cs typeface="Beth Ellen"/>
                <a:sym typeface="Beth Ellen"/>
              </a:rPr>
              <a:t>03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139285" y="8164280"/>
            <a:ext cx="2808333" cy="38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5"/>
              </a:lnSpc>
            </a:pPr>
            <a:r>
              <a:rPr lang="en-US" sz="2286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Task allocation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519637" y="6267176"/>
            <a:ext cx="2047629" cy="116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6"/>
              </a:lnSpc>
            </a:pPr>
            <a:r>
              <a:rPr lang="en-US" sz="6946">
                <a:solidFill>
                  <a:srgbClr val="FFFFFF"/>
                </a:solidFill>
                <a:latin typeface="Beth Ellen"/>
                <a:ea typeface="Beth Ellen"/>
                <a:cs typeface="Beth Ellen"/>
                <a:sym typeface="Beth Ellen"/>
              </a:rPr>
              <a:t>06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675841" y="4658784"/>
            <a:ext cx="2808333" cy="785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5"/>
              </a:lnSpc>
            </a:pPr>
            <a:r>
              <a:rPr lang="en-US" sz="2286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Project objectives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14730272" y="604778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5" y="0"/>
                </a:lnTo>
                <a:lnTo>
                  <a:pt x="9077445" y="9077444"/>
                </a:lnTo>
                <a:lnTo>
                  <a:pt x="0" y="9077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436461">
            <a:off x="-2974754" y="-3020441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042664" y="1447093"/>
            <a:ext cx="14599792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534334" y="346776"/>
            <a:ext cx="2436376" cy="752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3"/>
              </a:lnSpc>
              <a:spcBef>
                <a:spcPct val="0"/>
              </a:spcBef>
            </a:pPr>
            <a:r>
              <a:rPr lang="en-US" b="true" sz="448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TESTING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45794" y="2088499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6"/>
                </a:lnTo>
                <a:lnTo>
                  <a:pt x="0" y="2651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14794" y="4235491"/>
            <a:ext cx="10434893" cy="1400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522"/>
              </a:lnSpc>
            </a:pPr>
            <a:r>
              <a:rPr lang="en-US" sz="8230" spc="502">
                <a:solidFill>
                  <a:srgbClr val="4BD1FB"/>
                </a:solidFill>
                <a:latin typeface="Wedges"/>
                <a:ea typeface="Wedges"/>
                <a:cs typeface="Wedges"/>
                <a:sym typeface="Wedges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888877" y="5012025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83423" y="7039726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76814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6"/>
                </a:lnTo>
                <a:lnTo>
                  <a:pt x="0" y="2651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6150721">
            <a:off x="6206625" y="3288090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2" y="0"/>
                </a:lnTo>
                <a:lnTo>
                  <a:pt x="13544802" y="1127911"/>
                </a:lnTo>
                <a:lnTo>
                  <a:pt x="0" y="11279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615544">
            <a:off x="9612245" y="4329097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2" y="0"/>
                </a:lnTo>
                <a:lnTo>
                  <a:pt x="13544802" y="1127911"/>
                </a:lnTo>
                <a:lnTo>
                  <a:pt x="0" y="11279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708677" y="1028700"/>
            <a:ext cx="8870647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b="true" sz="8020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0660" y="3275886"/>
            <a:ext cx="17547340" cy="4580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4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*) </a:t>
            </a:r>
            <a:r>
              <a:rPr lang="en-US" sz="274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Solar energy is a growing sustainable energy source, especially beneficial for countries near the equator like Sri Lanka.</a:t>
            </a: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  <a:spcBef>
                <a:spcPct val="0"/>
              </a:spcBef>
            </a:pPr>
            <a:r>
              <a:rPr lang="en-US" sz="274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*) The project focuses on improving photovoltaic (PV) system efficiency by designing a single-axis automatic solar tracker.</a:t>
            </a:r>
          </a:p>
          <a:p>
            <a:pPr algn="l">
              <a:lnSpc>
                <a:spcPts val="3166"/>
              </a:lnSpc>
              <a:spcBef>
                <a:spcPct val="0"/>
              </a:spcBef>
            </a:pPr>
          </a:p>
          <a:p>
            <a:pPr algn="l">
              <a:lnSpc>
                <a:spcPts val="3166"/>
              </a:lnSpc>
              <a:spcBef>
                <a:spcPct val="0"/>
              </a:spcBef>
            </a:pPr>
          </a:p>
          <a:p>
            <a:pPr algn="l">
              <a:lnSpc>
                <a:spcPts val="3791"/>
              </a:lnSpc>
              <a:spcBef>
                <a:spcPct val="0"/>
              </a:spcBef>
            </a:pPr>
            <a:r>
              <a:rPr lang="en-US" sz="274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*)The tracker adjusts the solar panel’s angle to keep sunlight perpendicular for optimal energy generation.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6150721">
            <a:off x="-6031741" y="2989306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2" y="0"/>
                </a:lnTo>
                <a:lnTo>
                  <a:pt x="13544802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6222" y="-25164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47620" y="8112097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91656" y="2921143"/>
            <a:ext cx="957654" cy="1037869"/>
            <a:chOff x="0" y="0"/>
            <a:chExt cx="1276872" cy="138382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1276872" cy="960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13"/>
                </a:lnSpc>
                <a:spcBef>
                  <a:spcPct val="0"/>
                </a:spcBef>
              </a:pPr>
              <a:r>
                <a:rPr lang="en-US" b="true" sz="4357">
                  <a:solidFill>
                    <a:srgbClr val="4BD1FB"/>
                  </a:solidFill>
                  <a:latin typeface="Now Bold"/>
                  <a:ea typeface="Now Bold"/>
                  <a:cs typeface="Now Bold"/>
                  <a:sym typeface="Now Bold"/>
                </a:rPr>
                <a:t>01</a:t>
              </a:r>
            </a:p>
          </p:txBody>
        </p:sp>
        <p:sp>
          <p:nvSpPr>
            <p:cNvPr name="AutoShape 6" id="6"/>
            <p:cNvSpPr/>
            <p:nvPr/>
          </p:nvSpPr>
          <p:spPr>
            <a:xfrm flipH="true" flipV="true">
              <a:off x="289660" y="1352075"/>
              <a:ext cx="781494" cy="0"/>
            </a:xfrm>
            <a:prstGeom prst="line">
              <a:avLst/>
            </a:prstGeom>
            <a:ln cap="flat" w="63500">
              <a:solidFill>
                <a:srgbClr val="4BD1F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91656" y="5177998"/>
            <a:ext cx="957654" cy="1024664"/>
            <a:chOff x="0" y="0"/>
            <a:chExt cx="1276872" cy="136621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1276872" cy="960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13"/>
                </a:lnSpc>
                <a:spcBef>
                  <a:spcPct val="0"/>
                </a:spcBef>
              </a:pPr>
              <a:r>
                <a:rPr lang="en-US" b="true" sz="4357">
                  <a:solidFill>
                    <a:srgbClr val="4BD1FB"/>
                  </a:solidFill>
                  <a:latin typeface="Now Bold"/>
                  <a:ea typeface="Now Bold"/>
                  <a:cs typeface="Now Bold"/>
                  <a:sym typeface="Now Bold"/>
                </a:rPr>
                <a:t>02</a:t>
              </a:r>
            </a:p>
          </p:txBody>
        </p:sp>
        <p:sp>
          <p:nvSpPr>
            <p:cNvPr name="AutoShape 9" id="9"/>
            <p:cNvSpPr/>
            <p:nvPr/>
          </p:nvSpPr>
          <p:spPr>
            <a:xfrm flipH="true" flipV="true">
              <a:off x="205718" y="1334468"/>
              <a:ext cx="781494" cy="0"/>
            </a:xfrm>
            <a:prstGeom prst="line">
              <a:avLst/>
            </a:prstGeom>
            <a:ln cap="flat" w="63500">
              <a:solidFill>
                <a:srgbClr val="4BD1F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091656" y="7308744"/>
            <a:ext cx="957654" cy="803353"/>
            <a:chOff x="0" y="0"/>
            <a:chExt cx="1276872" cy="107113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1276872" cy="960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013"/>
                </a:lnSpc>
                <a:spcBef>
                  <a:spcPct val="0"/>
                </a:spcBef>
              </a:pPr>
              <a:r>
                <a:rPr lang="en-US" b="true" sz="4357">
                  <a:solidFill>
                    <a:srgbClr val="4BD1FB"/>
                  </a:solidFill>
                  <a:latin typeface="Now Bold"/>
                  <a:ea typeface="Now Bold"/>
                  <a:cs typeface="Now Bold"/>
                  <a:sym typeface="Now Bold"/>
                </a:rPr>
                <a:t>03</a:t>
              </a:r>
            </a:p>
          </p:txBody>
        </p:sp>
        <p:sp>
          <p:nvSpPr>
            <p:cNvPr name="AutoShape 12" id="12"/>
            <p:cNvSpPr/>
            <p:nvPr/>
          </p:nvSpPr>
          <p:spPr>
            <a:xfrm flipH="true" flipV="true">
              <a:off x="247689" y="1039387"/>
              <a:ext cx="781494" cy="0"/>
            </a:xfrm>
            <a:prstGeom prst="line">
              <a:avLst/>
            </a:prstGeom>
            <a:ln cap="flat" w="63500">
              <a:solidFill>
                <a:srgbClr val="4BD1FB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3905150" y="923925"/>
            <a:ext cx="9454448" cy="1006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1"/>
              </a:lnSpc>
              <a:spcBef>
                <a:spcPct val="0"/>
              </a:spcBef>
            </a:pPr>
            <a:r>
              <a:rPr lang="en-US" b="true" sz="5877">
                <a:solidFill>
                  <a:srgbClr val="F5FFF5"/>
                </a:solidFill>
                <a:latin typeface="Now Bold"/>
                <a:ea typeface="Now Bold"/>
                <a:cs typeface="Now Bold"/>
                <a:sym typeface="Now Bold"/>
              </a:rPr>
              <a:t>PROJECT OBJECTIVES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14461" y="2741564"/>
            <a:ext cx="14836188" cy="133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  <a:spcBef>
                <a:spcPct val="0"/>
              </a:spcBef>
            </a:pPr>
            <a:r>
              <a:rPr lang="en-US" sz="3887">
                <a:solidFill>
                  <a:srgbClr val="CFF4FF"/>
                </a:solidFill>
                <a:latin typeface="Now"/>
                <a:ea typeface="Now"/>
                <a:cs typeface="Now"/>
                <a:sym typeface="Now"/>
              </a:rPr>
              <a:t>Main Goal: Increase the efficiency of solar panels by ensuring they are always perpendicular to the sun's rays.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58995" y="5076825"/>
            <a:ext cx="14724500" cy="133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  <a:spcBef>
                <a:spcPct val="0"/>
              </a:spcBef>
            </a:pPr>
            <a:r>
              <a:rPr lang="en-US" sz="3887">
                <a:solidFill>
                  <a:srgbClr val="CFF4FF"/>
                </a:solidFill>
                <a:latin typeface="Now"/>
                <a:ea typeface="Now"/>
                <a:cs typeface="Now"/>
                <a:sym typeface="Now"/>
              </a:rPr>
              <a:t>Control Mechanism: Implement a single-axis tracking system with an Analog PID Controller.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58739" y="7242069"/>
            <a:ext cx="14747633" cy="133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  <a:spcBef>
                <a:spcPct val="0"/>
              </a:spcBef>
            </a:pPr>
            <a:r>
              <a:rPr lang="en-US" sz="3887">
                <a:solidFill>
                  <a:srgbClr val="CFF4FF"/>
                </a:solidFill>
                <a:latin typeface="Now"/>
                <a:ea typeface="Now"/>
                <a:cs typeface="Now"/>
                <a:sym typeface="Now"/>
              </a:rPr>
              <a:t>This system adjusts the solar panel’s position to capture maximum sunlight, improving energy generation.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96542" y="523543"/>
            <a:ext cx="5782389" cy="922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4"/>
              </a:lnSpc>
              <a:spcBef>
                <a:spcPct val="0"/>
              </a:spcBef>
            </a:pPr>
            <a:r>
              <a:rPr lang="en-US" b="true" sz="538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SPECIFICATIONS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436461">
            <a:off x="14152110" y="-4118246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585092" y="-1539650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02741" y="2001100"/>
            <a:ext cx="10496907" cy="7172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3445" indent="-486722" lvl="1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Supply voltage : +9V, -9V</a:t>
            </a:r>
          </a:p>
          <a:p>
            <a:pPr algn="l">
              <a:lnSpc>
                <a:spcPts val="6312"/>
              </a:lnSpc>
            </a:pPr>
          </a:p>
          <a:p>
            <a:pPr algn="l" marL="973445" indent="-486722" lvl="1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Op Amps used: LN741, LM 358N</a:t>
            </a:r>
          </a:p>
          <a:p>
            <a:pPr algn="l" marL="1946889" indent="-648963" lvl="2">
              <a:lnSpc>
                <a:spcPts val="6312"/>
              </a:lnSpc>
              <a:buFont typeface="Arial"/>
              <a:buChar char="⚬"/>
            </a:pPr>
            <a:r>
              <a:rPr lang="en-US" sz="45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Slew rate:  </a:t>
            </a:r>
          </a:p>
          <a:p>
            <a:pPr algn="l" marL="973445" indent="-486722" lvl="1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Motor Driver: I293D</a:t>
            </a:r>
          </a:p>
          <a:p>
            <a:pPr algn="l" marL="973445" indent="-486722" lvl="1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Motor used: RB0242</a:t>
            </a:r>
          </a:p>
          <a:p>
            <a:pPr algn="l" marL="973445" indent="-486722" lvl="1">
              <a:lnSpc>
                <a:spcPts val="6312"/>
              </a:lnSpc>
              <a:buFont typeface="Arial"/>
              <a:buChar char="•"/>
            </a:pPr>
            <a:r>
              <a:rPr lang="en-US" sz="45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LDR used: </a:t>
            </a:r>
          </a:p>
          <a:p>
            <a:pPr algn="l" marL="1946889" indent="-648963" lvl="2">
              <a:lnSpc>
                <a:spcPts val="6312"/>
              </a:lnSpc>
              <a:buFont typeface="Arial"/>
              <a:buChar char="⚬"/>
            </a:pPr>
            <a:r>
              <a:rPr lang="en-US" sz="45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LDR light resistance:  100ohms</a:t>
            </a:r>
          </a:p>
          <a:p>
            <a:pPr algn="l" marL="1946889" indent="-648963" lvl="2">
              <a:lnSpc>
                <a:spcPts val="6312"/>
              </a:lnSpc>
              <a:buFont typeface="Arial"/>
              <a:buChar char="⚬"/>
            </a:pPr>
            <a:r>
              <a:rPr lang="en-US" sz="45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LDR dark resistance:  10kohms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825971" y="-2179396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436461">
            <a:off x="13512239" y="-3717478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2"/>
                </a:lnTo>
                <a:lnTo>
                  <a:pt x="0" y="6566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46371" y="-2978256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669" y="4098062"/>
            <a:ext cx="6473434" cy="2654108"/>
          </a:xfrm>
          <a:custGeom>
            <a:avLst/>
            <a:gdLst/>
            <a:ahLst/>
            <a:cxnLst/>
            <a:rect r="r" b="b" t="t" l="l"/>
            <a:pathLst>
              <a:path h="2654108" w="6473434">
                <a:moveTo>
                  <a:pt x="0" y="0"/>
                </a:moveTo>
                <a:lnTo>
                  <a:pt x="6473434" y="0"/>
                </a:lnTo>
                <a:lnTo>
                  <a:pt x="6473434" y="2654108"/>
                </a:lnTo>
                <a:lnTo>
                  <a:pt x="0" y="26541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25032" y="4194400"/>
            <a:ext cx="6354835" cy="2605483"/>
          </a:xfrm>
          <a:custGeom>
            <a:avLst/>
            <a:gdLst/>
            <a:ahLst/>
            <a:cxnLst/>
            <a:rect r="r" b="b" t="t" l="l"/>
            <a:pathLst>
              <a:path h="2605483" w="6354835">
                <a:moveTo>
                  <a:pt x="0" y="0"/>
                </a:moveTo>
                <a:lnTo>
                  <a:pt x="6354835" y="0"/>
                </a:lnTo>
                <a:lnTo>
                  <a:pt x="6354835" y="2605483"/>
                </a:lnTo>
                <a:lnTo>
                  <a:pt x="0" y="26054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19807" y="4242113"/>
            <a:ext cx="6122089" cy="2510057"/>
          </a:xfrm>
          <a:custGeom>
            <a:avLst/>
            <a:gdLst/>
            <a:ahLst/>
            <a:cxnLst/>
            <a:rect r="r" b="b" t="t" l="l"/>
            <a:pathLst>
              <a:path h="2510057" w="6122089">
                <a:moveTo>
                  <a:pt x="0" y="0"/>
                </a:moveTo>
                <a:lnTo>
                  <a:pt x="6122089" y="0"/>
                </a:lnTo>
                <a:lnTo>
                  <a:pt x="6122089" y="2510057"/>
                </a:lnTo>
                <a:lnTo>
                  <a:pt x="0" y="25100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94703" y="933450"/>
            <a:ext cx="6046708" cy="922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4"/>
              </a:lnSpc>
              <a:spcBef>
                <a:spcPct val="0"/>
              </a:spcBef>
            </a:pPr>
            <a:r>
              <a:rPr lang="en-US" b="true" sz="538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BLOCK DIAGRAM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192475" y="4770295"/>
            <a:ext cx="6122089" cy="124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7"/>
              </a:lnSpc>
            </a:pPr>
            <a:r>
              <a:rPr lang="en-US" sz="35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Sunlight</a:t>
            </a:r>
          </a:p>
          <a:p>
            <a:pPr algn="ctr">
              <a:lnSpc>
                <a:spcPts val="5027"/>
              </a:lnSpc>
            </a:pPr>
            <a:r>
              <a:rPr lang="en-US" sz="35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sensing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92898" y="4770295"/>
            <a:ext cx="6473434" cy="124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7"/>
              </a:lnSpc>
            </a:pPr>
            <a:r>
              <a:rPr lang="en-US" sz="35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Error</a:t>
            </a:r>
          </a:p>
          <a:p>
            <a:pPr algn="ctr">
              <a:lnSpc>
                <a:spcPts val="5027"/>
              </a:lnSpc>
            </a:pPr>
            <a:r>
              <a:rPr lang="en-US" sz="35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Generation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32223" y="5087170"/>
            <a:ext cx="3152776" cy="609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7"/>
              </a:lnSpc>
            </a:pPr>
            <a:r>
              <a:rPr lang="en-US" sz="35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PID Controller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18488" y="4770295"/>
            <a:ext cx="2375302" cy="124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7"/>
              </a:lnSpc>
            </a:pPr>
            <a:r>
              <a:rPr lang="en-US" sz="35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PWM </a:t>
            </a:r>
          </a:p>
          <a:p>
            <a:pPr algn="ctr">
              <a:lnSpc>
                <a:spcPts val="5027"/>
              </a:lnSpc>
            </a:pPr>
            <a:r>
              <a:rPr lang="en-US" sz="35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generation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81364" y="4842321"/>
            <a:ext cx="1676166" cy="124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7"/>
              </a:lnSpc>
            </a:pPr>
            <a:r>
              <a:rPr lang="en-US" sz="35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Motor </a:t>
            </a:r>
          </a:p>
          <a:p>
            <a:pPr algn="ctr">
              <a:lnSpc>
                <a:spcPts val="5027"/>
              </a:lnSpc>
            </a:pPr>
            <a:r>
              <a:rPr lang="en-US" sz="35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Control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625028" y="4842321"/>
            <a:ext cx="1694022" cy="124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7"/>
              </a:lnSpc>
            </a:pPr>
            <a:r>
              <a:rPr lang="en-US" sz="35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Motor </a:t>
            </a:r>
          </a:p>
          <a:p>
            <a:pPr algn="ctr">
              <a:lnSpc>
                <a:spcPts val="5027"/>
              </a:lnSpc>
            </a:pPr>
            <a:r>
              <a:rPr lang="en-US" sz="35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Output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8657" y="-156777"/>
            <a:ext cx="13839061" cy="10443777"/>
            <a:chOff x="0" y="0"/>
            <a:chExt cx="3644856" cy="27506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44856" cy="2750624"/>
            </a:xfrm>
            <a:custGeom>
              <a:avLst/>
              <a:gdLst/>
              <a:ahLst/>
              <a:cxnLst/>
              <a:rect r="r" b="b" t="t" l="l"/>
              <a:pathLst>
                <a:path h="2750624" w="3644856">
                  <a:moveTo>
                    <a:pt x="0" y="0"/>
                  </a:moveTo>
                  <a:lnTo>
                    <a:pt x="3644856" y="0"/>
                  </a:lnTo>
                  <a:lnTo>
                    <a:pt x="3644856" y="2750624"/>
                  </a:lnTo>
                  <a:lnTo>
                    <a:pt x="0" y="2750624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44856" cy="2788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4776289" y="1999672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4776289" y="9612558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5164691" y="863106"/>
            <a:ext cx="8245699" cy="922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4"/>
              </a:lnSpc>
              <a:spcBef>
                <a:spcPct val="0"/>
              </a:spcBef>
            </a:pPr>
            <a:r>
              <a:rPr lang="en-US" b="true" sz="538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SYSTEM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67829" y="2377191"/>
            <a:ext cx="12900717" cy="5475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6117" indent="-308058" lvl="1">
              <a:lnSpc>
                <a:spcPts val="3938"/>
              </a:lnSpc>
              <a:buFont typeface="Arial"/>
              <a:buChar char="•"/>
            </a:pPr>
            <a:r>
              <a:rPr lang="en-US" sz="2853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Sensors: Two Light Dependent Resistors (LDRs) detect sunlight intensity and generate error signals based on light differences.</a:t>
            </a:r>
          </a:p>
          <a:p>
            <a:pPr algn="just">
              <a:lnSpc>
                <a:spcPts val="3938"/>
              </a:lnSpc>
            </a:pPr>
          </a:p>
          <a:p>
            <a:pPr algn="just" marL="616117" indent="-308058" lvl="1">
              <a:lnSpc>
                <a:spcPts val="3938"/>
              </a:lnSpc>
              <a:buFont typeface="Arial"/>
              <a:buChar char="•"/>
            </a:pPr>
            <a:r>
              <a:rPr lang="en-US" sz="2853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PID Controller: Corrects the error by adjusting the position of the solar panels.</a:t>
            </a:r>
          </a:p>
          <a:p>
            <a:pPr algn="just">
              <a:lnSpc>
                <a:spcPts val="3938"/>
              </a:lnSpc>
            </a:pPr>
          </a:p>
          <a:p>
            <a:pPr algn="just" marL="1232234" indent="-410745" lvl="2">
              <a:lnSpc>
                <a:spcPts val="3938"/>
              </a:lnSpc>
              <a:buFont typeface="Arial"/>
              <a:buChar char="⚬"/>
            </a:pPr>
            <a:r>
              <a:rPr lang="en-US" sz="2853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Proportional (P), Integral (I), and Derivative (D) components used for fine-tuning.</a:t>
            </a:r>
          </a:p>
          <a:p>
            <a:pPr algn="just">
              <a:lnSpc>
                <a:spcPts val="3938"/>
              </a:lnSpc>
            </a:pPr>
          </a:p>
          <a:p>
            <a:pPr algn="just" marL="616117" indent="-308058" lvl="1">
              <a:lnSpc>
                <a:spcPts val="3938"/>
              </a:lnSpc>
              <a:buFont typeface="Arial"/>
              <a:buChar char="•"/>
            </a:pPr>
            <a:r>
              <a:rPr lang="en-US" sz="2853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Motor Driver: Receives PWM signals generated by the PID controller to adjust the panel’s angle.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736222" y="-25164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483580" y="4330487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36222" y="-25164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1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14073"/>
            <a:ext cx="7874366" cy="2241601"/>
            <a:chOff x="0" y="0"/>
            <a:chExt cx="2565722" cy="730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678846" y="8294241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5"/>
                </a:lnTo>
                <a:lnTo>
                  <a:pt x="0" y="7086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436461">
            <a:off x="14152110" y="-4118246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6262" y="1592513"/>
            <a:ext cx="7116366" cy="55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b="true" sz="3287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SUNLIGHT SENSING MECHANISM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49753" y="1257272"/>
            <a:ext cx="11231129" cy="207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1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LDRs: Positioned to sense light intensity differences, generating voltage that indicates the sun's position.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54386" y="3887965"/>
            <a:ext cx="13566375" cy="2766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1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Differential Amplifier: Processes LDR signals to compute the difference in light intensity.</a:t>
            </a:r>
          </a:p>
          <a:p>
            <a:pPr algn="l">
              <a:lnSpc>
                <a:spcPts val="5519"/>
              </a:lnSpc>
            </a:pPr>
          </a:p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​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54386" y="6220043"/>
            <a:ext cx="13093746" cy="207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2557" indent="-431278" lvl="1">
              <a:lnSpc>
                <a:spcPts val="5513"/>
              </a:lnSpc>
              <a:buFont typeface="Arial"/>
              <a:buChar char="•"/>
            </a:pPr>
            <a:r>
              <a:rPr lang="en-US" sz="39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Error Signal: This difference is used to calculate the error signal, which is buffered and sent to the PID controller for processing.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5366" y="2172058"/>
            <a:ext cx="17872634" cy="7666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3"/>
              </a:lnSpc>
            </a:pPr>
            <a:r>
              <a:rPr lang="en-US" sz="3147">
                <a:solidFill>
                  <a:srgbClr val="CFF4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147" u="sng">
                <a:solidFill>
                  <a:srgbClr val="CFF4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Voltage divider:  </a:t>
            </a:r>
            <a:r>
              <a:rPr lang="en-US" sz="3147">
                <a:solidFill>
                  <a:srgbClr val="CFF4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</a:t>
            </a: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</a:pPr>
            <a:r>
              <a:rPr lang="en-US" sz="274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*) Consists of a Light Dependent Resistor and a fixed Resistor. </a:t>
            </a: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</a:pPr>
            <a:r>
              <a:rPr lang="en-US" sz="274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*) The Voltage difference is sent to an input buffer.</a:t>
            </a: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</a:pPr>
            <a:r>
              <a:rPr lang="en-US" sz="274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  <a:p>
            <a:pPr algn="l">
              <a:lnSpc>
                <a:spcPts val="3791"/>
              </a:lnSpc>
            </a:pPr>
            <a:r>
              <a:rPr lang="en-US" sz="274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*) The solar tracker implementation consists of two such voltage dividers to keep track of the light intensity on either side of the panel.</a:t>
            </a: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</a:pPr>
            <a:r>
              <a:rPr lang="en-US" sz="274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  <a:p>
            <a:pPr algn="l">
              <a:lnSpc>
                <a:spcPts val="3791"/>
              </a:lnSpc>
            </a:pPr>
          </a:p>
          <a:p>
            <a:pPr algn="l">
              <a:lnSpc>
                <a:spcPts val="3791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959248" y="581532"/>
            <a:ext cx="1053019" cy="4738587"/>
          </a:xfrm>
          <a:custGeom>
            <a:avLst/>
            <a:gdLst/>
            <a:ahLst/>
            <a:cxnLst/>
            <a:rect r="r" b="b" t="t" l="l"/>
            <a:pathLst>
              <a:path h="4738587" w="1053019">
                <a:moveTo>
                  <a:pt x="0" y="0"/>
                </a:moveTo>
                <a:lnTo>
                  <a:pt x="1053019" y="0"/>
                </a:lnTo>
                <a:lnTo>
                  <a:pt x="1053019" y="4738587"/>
                </a:lnTo>
                <a:lnTo>
                  <a:pt x="0" y="4738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76856" y="581532"/>
            <a:ext cx="2512887" cy="4738587"/>
          </a:xfrm>
          <a:custGeom>
            <a:avLst/>
            <a:gdLst/>
            <a:ahLst/>
            <a:cxnLst/>
            <a:rect r="r" b="b" t="t" l="l"/>
            <a:pathLst>
              <a:path h="4738587" w="2512887">
                <a:moveTo>
                  <a:pt x="0" y="0"/>
                </a:moveTo>
                <a:lnTo>
                  <a:pt x="2512886" y="0"/>
                </a:lnTo>
                <a:lnTo>
                  <a:pt x="2512886" y="4738587"/>
                </a:lnTo>
                <a:lnTo>
                  <a:pt x="0" y="4738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51D4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4216880" y="476757"/>
            <a:ext cx="9454448" cy="1006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1"/>
              </a:lnSpc>
              <a:spcBef>
                <a:spcPct val="0"/>
              </a:spcBef>
            </a:pPr>
            <a:r>
              <a:rPr lang="en-US" b="true" sz="5877">
                <a:solidFill>
                  <a:srgbClr val="4BD1FB"/>
                </a:solidFill>
                <a:latin typeface="Now Bold"/>
                <a:ea typeface="Now Bold"/>
                <a:cs typeface="Now Bold"/>
                <a:sym typeface="Now Bold"/>
              </a:rPr>
              <a:t>ERROR GENERATION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965848" y="754800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DAGUF8YhrLM</dc:identifier>
  <dcterms:modified xsi:type="dcterms:W3CDTF">2011-08-01T06:04:30Z</dcterms:modified>
  <cp:revision>1</cp:revision>
  <dc:title>Blue Dark Professional Geometric Business Project Presentation </dc:title>
</cp:coreProperties>
</file>